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487" r:id="rId3"/>
    <p:sldId id="489" r:id="rId4"/>
    <p:sldId id="498" r:id="rId5"/>
    <p:sldId id="490" r:id="rId6"/>
    <p:sldId id="492" r:id="rId7"/>
    <p:sldId id="488" r:id="rId8"/>
    <p:sldId id="491" r:id="rId9"/>
    <p:sldId id="493" r:id="rId10"/>
    <p:sldId id="494" r:id="rId11"/>
    <p:sldId id="500" r:id="rId12"/>
    <p:sldId id="501" r:id="rId13"/>
    <p:sldId id="502" r:id="rId14"/>
    <p:sldId id="503" r:id="rId15"/>
    <p:sldId id="504" r:id="rId16"/>
    <p:sldId id="505" r:id="rId17"/>
    <p:sldId id="518" r:id="rId18"/>
    <p:sldId id="506" r:id="rId19"/>
    <p:sldId id="507" r:id="rId20"/>
    <p:sldId id="508" r:id="rId21"/>
    <p:sldId id="509" r:id="rId22"/>
    <p:sldId id="512" r:id="rId23"/>
    <p:sldId id="495" r:id="rId24"/>
    <p:sldId id="514" r:id="rId25"/>
    <p:sldId id="511" r:id="rId26"/>
    <p:sldId id="510" r:id="rId27"/>
    <p:sldId id="513" r:id="rId28"/>
    <p:sldId id="515" r:id="rId29"/>
    <p:sldId id="516" r:id="rId30"/>
    <p:sldId id="517" r:id="rId31"/>
    <p:sldId id="496" r:id="rId32"/>
    <p:sldId id="519" r:id="rId33"/>
    <p:sldId id="520" r:id="rId34"/>
    <p:sldId id="521" r:id="rId35"/>
    <p:sldId id="522" r:id="rId36"/>
    <p:sldId id="523" r:id="rId37"/>
    <p:sldId id="524" r:id="rId38"/>
    <p:sldId id="525" r:id="rId39"/>
    <p:sldId id="526" r:id="rId40"/>
    <p:sldId id="497" r:id="rId41"/>
    <p:sldId id="527" r:id="rId42"/>
    <p:sldId id="528" r:id="rId43"/>
    <p:sldId id="529" r:id="rId44"/>
    <p:sldId id="530" r:id="rId45"/>
    <p:sldId id="499" r:id="rId46"/>
    <p:sldId id="531" r:id="rId47"/>
    <p:sldId id="532" r:id="rId48"/>
    <p:sldId id="533" r:id="rId49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2366" autoAdjust="0"/>
  </p:normalViewPr>
  <p:slideViewPr>
    <p:cSldViewPr snapToGrid="0" snapToObjects="1">
      <p:cViewPr varScale="1">
        <p:scale>
          <a:sx n="50" d="100"/>
          <a:sy n="50" d="100"/>
        </p:scale>
        <p:origin x="-1182" y="-96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make_Ray</a:t>
            </a:r>
            <a:r>
              <a:rPr lang="en-US" altLang="ko-KR" dirty="0" smtClean="0"/>
              <a:t>(origin,</a:t>
            </a:r>
            <a:r>
              <a:rPr lang="en-US" altLang="ko-KR" baseline="0" dirty="0" smtClean="0"/>
              <a:t> direction, </a:t>
            </a:r>
            <a:r>
              <a:rPr lang="en-US" altLang="ko-KR" baseline="0" dirty="0" err="1" smtClean="0"/>
              <a:t>raytype</a:t>
            </a:r>
            <a:r>
              <a:rPr lang="en-US" altLang="ko-KR" baseline="0" dirty="0" smtClean="0"/>
              <a:t>, epsilon, limit)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make_Ray</a:t>
            </a:r>
            <a:r>
              <a:rPr lang="en-US" altLang="ko-KR" dirty="0" smtClean="0"/>
              <a:t>(origin,</a:t>
            </a:r>
            <a:r>
              <a:rPr lang="en-US" altLang="ko-KR" baseline="0" dirty="0" smtClean="0"/>
              <a:t> direction, </a:t>
            </a:r>
            <a:r>
              <a:rPr lang="en-US" altLang="ko-KR" baseline="0" dirty="0" err="1" smtClean="0"/>
              <a:t>raytype</a:t>
            </a:r>
            <a:r>
              <a:rPr lang="en-US" altLang="ko-KR" baseline="0" dirty="0" smtClean="0"/>
              <a:t>, epsilon, limit)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make_Ray</a:t>
            </a:r>
            <a:r>
              <a:rPr lang="en-US" altLang="ko-KR" dirty="0" smtClean="0"/>
              <a:t>(origin,</a:t>
            </a:r>
            <a:r>
              <a:rPr lang="en-US" altLang="ko-KR" baseline="0" dirty="0" smtClean="0"/>
              <a:t> direction, </a:t>
            </a:r>
            <a:r>
              <a:rPr lang="en-US" altLang="ko-KR" baseline="0" dirty="0" err="1" smtClean="0"/>
              <a:t>raytype</a:t>
            </a:r>
            <a:r>
              <a:rPr lang="en-US" altLang="ko-KR" baseline="0" dirty="0" smtClean="0"/>
              <a:t>, epsilon, limit)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make_Ray</a:t>
            </a:r>
            <a:r>
              <a:rPr lang="en-US" altLang="ko-KR" dirty="0" smtClean="0"/>
              <a:t>(origin,</a:t>
            </a:r>
            <a:r>
              <a:rPr lang="en-US" altLang="ko-KR" baseline="0" dirty="0" smtClean="0"/>
              <a:t> direction, </a:t>
            </a:r>
            <a:r>
              <a:rPr lang="en-US" altLang="ko-KR" baseline="0" dirty="0" err="1" smtClean="0"/>
              <a:t>raytype</a:t>
            </a:r>
            <a:r>
              <a:rPr lang="en-US" altLang="ko-KR" baseline="0" dirty="0" smtClean="0"/>
              <a:t>, epsilon, limit)</a:t>
            </a:r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 indent="-291600">
              <a:defRPr/>
            </a:lvl2pPr>
            <a:lvl3pPr marL="1306800" indent="-291600">
              <a:defRPr/>
            </a:lvl3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641799"/>
            <a:ext cx="7772400" cy="1362075"/>
          </a:xfrm>
        </p:spPr>
        <p:txBody>
          <a:bodyPr anchor="b"/>
          <a:lstStyle>
            <a:lvl1pPr algn="l">
              <a:defRPr sz="4000" b="1" cap="small"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5126653"/>
            <a:ext cx="7772400" cy="1500187"/>
          </a:xfrm>
        </p:spPr>
        <p:txBody>
          <a:bodyPr anchor="t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</p:txBody>
      </p:sp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419100" y="4979015"/>
            <a:ext cx="8305800" cy="196850"/>
            <a:chOff x="264" y="788"/>
            <a:chExt cx="5232" cy="124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5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76312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grpSp>
        <p:nvGrpSpPr>
          <p:cNvPr id="3" name="Group 8"/>
          <p:cNvGrpSpPr>
            <a:grpSpLocks/>
          </p:cNvGrpSpPr>
          <p:nvPr userDrawn="1"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grpSp>
        <p:nvGrpSpPr>
          <p:cNvPr id="8" name="Group 8"/>
          <p:cNvGrpSpPr>
            <a:grpSpLocks/>
          </p:cNvGrpSpPr>
          <p:nvPr userDrawn="1"/>
        </p:nvGrpSpPr>
        <p:grpSpPr bwMode="auto">
          <a:xfrm>
            <a:off x="419100" y="5287574"/>
            <a:ext cx="8305800" cy="196850"/>
            <a:chOff x="264" y="788"/>
            <a:chExt cx="5232" cy="124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02B60867-2BBD-4810-9CEB-CE53CED09D26}" type="slidenum">
              <a:rPr lang="en-US" sz="1400"/>
              <a:pPr algn="l"/>
              <a:t>‹#›</a:t>
            </a:fld>
            <a:endParaRPr lang="en-US" sz="1400"/>
          </a:p>
        </p:txBody>
      </p: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indent="3600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cper.com/article.php?aid=530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watch?v=_jD0qSAsvr4" TargetMode="External"/><Relationship Id="rId2" Type="http://schemas.openxmlformats.org/officeDocument/2006/relationships/hyperlink" Target="http://youtube.com/watch?v=zuovwcamZN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be.com/watch?v=i8F_48nyW90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developer.download.nvidia.com/presentations/2009/SIGGRAPH/Siggraph-OptiX-2009.pdf" TargetMode="External"/><Relationship Id="rId2" Type="http://schemas.openxmlformats.org/officeDocument/2006/relationships/hyperlink" Target="http://graphics.cs.williams.edu/papers/OptiXSIGGRAPH10/Parker10OptiX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ighperformancegraphics.org/previous/www_2009/presentations/stich-spatial.pdf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nvidia.com/object/optix.html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err="1" smtClean="0">
                <a:solidFill>
                  <a:srgbClr val="0000FF"/>
                </a:solidFill>
                <a:ea typeface="굴림" charset="-127"/>
              </a:rPr>
              <a:t>OptiX</a:t>
            </a: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: A General Purpose</a:t>
            </a:r>
          </a:p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Ray Tracing Engine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0" y="3035697"/>
            <a:ext cx="9126538" cy="29238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dirty="0" smtClean="0">
                <a:ea typeface="굴림" charset="-127"/>
              </a:rPr>
              <a:t>Steven G. Parker    James </a:t>
            </a:r>
            <a:r>
              <a:rPr lang="en-US" altLang="ko-KR" sz="2000" b="1" dirty="0" err="1" smtClean="0">
                <a:ea typeface="굴림" charset="-127"/>
              </a:rPr>
              <a:t>Bigler</a:t>
            </a:r>
            <a:r>
              <a:rPr lang="en-US" altLang="ko-KR" sz="2000" b="1" dirty="0" smtClean="0">
                <a:ea typeface="굴림" charset="-127"/>
              </a:rPr>
              <a:t>    Andreas Dietrich    </a:t>
            </a:r>
            <a:r>
              <a:rPr lang="en-US" altLang="ko-KR" sz="2000" b="1" dirty="0" err="1" smtClean="0">
                <a:ea typeface="굴림" charset="-127"/>
              </a:rPr>
              <a:t>Heiko</a:t>
            </a:r>
            <a:r>
              <a:rPr lang="en-US" altLang="ko-KR" sz="2000" b="1" dirty="0" smtClean="0">
                <a:ea typeface="굴림" charset="-127"/>
              </a:rPr>
              <a:t> Friedrich</a:t>
            </a:r>
            <a:br>
              <a:rPr lang="en-US" altLang="ko-KR" sz="2000" b="1" dirty="0" smtClean="0">
                <a:ea typeface="굴림" charset="-127"/>
              </a:rPr>
            </a:br>
            <a:r>
              <a:rPr lang="en-US" altLang="ko-KR" sz="2000" b="1" dirty="0" smtClean="0">
                <a:ea typeface="굴림" charset="-127"/>
              </a:rPr>
              <a:t>Jared </a:t>
            </a:r>
            <a:r>
              <a:rPr lang="en-US" altLang="ko-KR" sz="2000" b="1" dirty="0" err="1" smtClean="0">
                <a:ea typeface="굴림" charset="-127"/>
              </a:rPr>
              <a:t>Hoberock</a:t>
            </a:r>
            <a:r>
              <a:rPr lang="en-US" altLang="ko-KR" sz="2000" b="1" dirty="0" smtClean="0">
                <a:ea typeface="굴림" charset="-127"/>
              </a:rPr>
              <a:t>    David </a:t>
            </a:r>
            <a:r>
              <a:rPr lang="en-US" altLang="ko-KR" sz="2000" b="1" dirty="0" err="1" smtClean="0">
                <a:ea typeface="굴림" charset="-127"/>
              </a:rPr>
              <a:t>Luebke</a:t>
            </a:r>
            <a:r>
              <a:rPr lang="en-US" altLang="ko-KR" sz="2000" b="1" dirty="0" smtClean="0">
                <a:ea typeface="굴림" charset="-127"/>
              </a:rPr>
              <a:t>    David McAllister    Morgan McGuire</a:t>
            </a:r>
            <a:br>
              <a:rPr lang="en-US" altLang="ko-KR" sz="2000" b="1" dirty="0" smtClean="0">
                <a:ea typeface="굴림" charset="-127"/>
              </a:rPr>
            </a:br>
            <a:r>
              <a:rPr lang="en-US" altLang="ko-KR" sz="2000" b="1" dirty="0" smtClean="0">
                <a:ea typeface="굴림" charset="-127"/>
              </a:rPr>
              <a:t>Keith Morley    Austin Robison    Martin </a:t>
            </a:r>
            <a:r>
              <a:rPr lang="en-US" altLang="ko-KR" sz="2000" b="1" dirty="0" err="1" smtClean="0">
                <a:ea typeface="굴림" charset="-127"/>
              </a:rPr>
              <a:t>Stich</a:t>
            </a:r>
            <a:endParaRPr lang="en-US" altLang="ko-KR" sz="2000" b="1" dirty="0" smtClean="0">
              <a:ea typeface="굴림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3600" dirty="0" smtClean="0">
                <a:solidFill>
                  <a:srgbClr val="EA8B00"/>
                </a:solidFill>
                <a:ea typeface="굴림" charset="-127"/>
              </a:rPr>
              <a:t>Presented by 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Kang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Seonghoon</a:t>
            </a:r>
            <a:endParaRPr lang="en-US" altLang="ko-KR" sz="3600" b="1" dirty="0" smtClean="0">
              <a:solidFill>
                <a:srgbClr val="EA8B00"/>
              </a:solidFill>
              <a:ea typeface="굴림" charset="-127"/>
            </a:endParaRPr>
          </a:p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굴림" charset="-127"/>
              </a:rPr>
              <a:t/>
            </a:r>
            <a:b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굴림" charset="-127"/>
              </a:rPr>
            </a:b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굴림" charset="-127"/>
              </a:rPr>
              <a:t>Appeared in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굴림" charset="-127"/>
              </a:rPr>
              <a:t>SIGGRAPH 2010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  <p:pic>
        <p:nvPicPr>
          <p:cNvPr id="4126" name="Picture 30" descr="s2010_logo_lf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3850" y="5180013"/>
            <a:ext cx="2857500" cy="93345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Refactoring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What is common in ray tracing algorithms?</a:t>
            </a:r>
          </a:p>
          <a:p>
            <a:pPr lvl="1"/>
            <a:r>
              <a:rPr lang="en-US" altLang="ko-KR" dirty="0" smtClean="0"/>
              <a:t>Generating rays</a:t>
            </a:r>
          </a:p>
          <a:p>
            <a:pPr lvl="1"/>
            <a:r>
              <a:rPr lang="en-US" altLang="ko-KR" dirty="0" smtClean="0"/>
              <a:t>Querying the closest surface the ray </a:t>
            </a:r>
            <a:r>
              <a:rPr lang="en-US" altLang="ko-KR" dirty="0" smtClean="0"/>
              <a:t>intersects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Querying every surface the ray </a:t>
            </a:r>
            <a:r>
              <a:rPr lang="en-US" altLang="ko-KR" dirty="0" smtClean="0"/>
              <a:t>intersects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Terminate or prune the current tracing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Refactoring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, we have eight different programs:</a:t>
            </a:r>
          </a:p>
          <a:p>
            <a:r>
              <a:rPr lang="en-US" altLang="ko-KR" dirty="0" smtClean="0"/>
              <a:t>“Launch”</a:t>
            </a:r>
          </a:p>
          <a:p>
            <a:pPr lvl="1"/>
            <a:r>
              <a:rPr lang="en-US" altLang="ko-KR" dirty="0" smtClean="0"/>
              <a:t>Ray Generation Program</a:t>
            </a:r>
          </a:p>
          <a:p>
            <a:pPr lvl="1"/>
            <a:r>
              <a:rPr lang="en-US" altLang="ko-KR" dirty="0" smtClean="0"/>
              <a:t>Exception Program</a:t>
            </a:r>
          </a:p>
          <a:p>
            <a:r>
              <a:rPr lang="en-US" altLang="ko-KR" dirty="0" smtClean="0"/>
              <a:t>“Traverse”</a:t>
            </a:r>
          </a:p>
          <a:p>
            <a:pPr lvl="1"/>
            <a:r>
              <a:rPr lang="en-US" altLang="ko-KR" dirty="0" smtClean="0"/>
              <a:t>Bounding Box Program</a:t>
            </a:r>
          </a:p>
          <a:p>
            <a:pPr lvl="1"/>
            <a:r>
              <a:rPr lang="en-US" altLang="ko-KR" dirty="0" smtClean="0"/>
              <a:t>Intersection Program</a:t>
            </a:r>
          </a:p>
          <a:p>
            <a:pPr lvl="1"/>
            <a:r>
              <a:rPr lang="en-US" altLang="ko-KR" dirty="0" smtClean="0"/>
              <a:t>Selector Visit Program</a:t>
            </a:r>
          </a:p>
          <a:p>
            <a:r>
              <a:rPr lang="en-US" altLang="ko-KR" dirty="0" smtClean="0"/>
              <a:t>“Shade”</a:t>
            </a:r>
          </a:p>
          <a:p>
            <a:pPr lvl="1"/>
            <a:r>
              <a:rPr lang="en-US" altLang="ko-KR" dirty="0" smtClean="0"/>
              <a:t>Closest Hit Program</a:t>
            </a:r>
          </a:p>
          <a:p>
            <a:pPr lvl="1"/>
            <a:r>
              <a:rPr lang="en-US" altLang="ko-KR" dirty="0" smtClean="0"/>
              <a:t>Any Hit Program</a:t>
            </a:r>
          </a:p>
          <a:p>
            <a:pPr lvl="1"/>
            <a:r>
              <a:rPr lang="en-US" altLang="ko-KR" dirty="0" smtClean="0"/>
              <a:t>Miss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8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6701" y="5843812"/>
            <a:ext cx="5791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2000" dirty="0" smtClean="0"/>
              <a:t>①</a:t>
            </a:r>
            <a:r>
              <a:rPr lang="en-US" altLang="ko-KR" sz="2000" dirty="0" smtClean="0"/>
              <a:t> Ray Generation </a:t>
            </a:r>
            <a:r>
              <a:rPr lang="ko-KR" altLang="en-US" sz="2000" dirty="0" smtClean="0"/>
              <a:t>→ ②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Terminate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701" y="5843812"/>
            <a:ext cx="5791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2000" dirty="0" smtClean="0"/>
              <a:t>①</a:t>
            </a:r>
            <a:r>
              <a:rPr lang="en-US" altLang="ko-KR" sz="2000" dirty="0" smtClean="0"/>
              <a:t> Ray Generation </a:t>
            </a:r>
            <a:r>
              <a:rPr lang="ko-KR" altLang="en-US" sz="2000" dirty="0" smtClean="0"/>
              <a:t>→ ②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Terminate</a:t>
            </a:r>
            <a:endParaRPr lang="ko-KR" altLang="en-US" sz="2000" dirty="0" smtClean="0"/>
          </a:p>
        </p:txBody>
      </p:sp>
      <p:pic>
        <p:nvPicPr>
          <p:cNvPr id="830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701" y="5843812"/>
            <a:ext cx="8610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2000" dirty="0" smtClean="0"/>
              <a:t>①</a:t>
            </a:r>
            <a:r>
              <a:rPr lang="en-US" altLang="ko-KR" sz="2000" dirty="0" smtClean="0"/>
              <a:t> Ray Generation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Closest Hit</a:t>
            </a:r>
            <a:r>
              <a:rPr lang="ko-KR" altLang="en-US" sz="2000" dirty="0" smtClean="0"/>
              <a:t> → ②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③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④ </a:t>
            </a:r>
            <a:r>
              <a:rPr lang="en-US" altLang="ko-KR" sz="2000" dirty="0" smtClean="0"/>
              <a:t>Terminate</a:t>
            </a:r>
          </a:p>
        </p:txBody>
      </p:sp>
      <p:pic>
        <p:nvPicPr>
          <p:cNvPr id="831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701" y="5843812"/>
            <a:ext cx="8610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2000" dirty="0" smtClean="0"/>
              <a:t>①</a:t>
            </a:r>
            <a:r>
              <a:rPr lang="en-US" altLang="ko-KR" sz="2000" dirty="0" smtClean="0"/>
              <a:t> Ray Generation </a:t>
            </a:r>
            <a:r>
              <a:rPr lang="ko-KR" altLang="en-US" sz="2000" dirty="0" smtClean="0"/>
              <a:t>→ ②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③ </a:t>
            </a:r>
            <a:r>
              <a:rPr lang="en-US" altLang="ko-KR" sz="2000" dirty="0" smtClean="0"/>
              <a:t>Any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Termination)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Terminate</a:t>
            </a:r>
            <a:endParaRPr lang="ko-KR" altLang="en-US" sz="2000" dirty="0" smtClean="0"/>
          </a:p>
        </p:txBody>
      </p:sp>
      <p:pic>
        <p:nvPicPr>
          <p:cNvPr id="832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5843811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701" y="5843812"/>
            <a:ext cx="8610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2000" dirty="0" smtClean="0"/>
              <a:t>①</a:t>
            </a:r>
            <a:r>
              <a:rPr lang="en-US" altLang="ko-KR" sz="2000" dirty="0" smtClean="0"/>
              <a:t> Ray Generation </a:t>
            </a:r>
            <a:r>
              <a:rPr lang="ko-KR" altLang="en-US" sz="2000" dirty="0" smtClean="0"/>
              <a:t>→ ②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③ </a:t>
            </a:r>
            <a:r>
              <a:rPr lang="en-US" altLang="ko-KR" sz="2000" dirty="0" smtClean="0"/>
              <a:t>Any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Ignore </a:t>
            </a:r>
            <a:r>
              <a:rPr lang="ko-KR" altLang="en-US" sz="2000" dirty="0" smtClean="0"/>
              <a:t>→ ④ </a:t>
            </a:r>
            <a:r>
              <a:rPr lang="en-US" altLang="ko-KR" sz="2000" dirty="0" smtClean="0"/>
              <a:t>Any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Terminate)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Terminate</a:t>
            </a:r>
            <a:endParaRPr lang="ko-KR" altLang="en-US" sz="2000" dirty="0" smtClean="0"/>
          </a:p>
        </p:txBody>
      </p:sp>
      <p:pic>
        <p:nvPicPr>
          <p:cNvPr id="837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701" y="5843812"/>
            <a:ext cx="8610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2000" dirty="0" smtClean="0"/>
              <a:t>①</a:t>
            </a:r>
            <a:r>
              <a:rPr lang="en-US" altLang="ko-KR" sz="2000" dirty="0" smtClean="0"/>
              <a:t> Ray Generation </a:t>
            </a:r>
            <a:r>
              <a:rPr lang="ko-KR" altLang="en-US" sz="2000" dirty="0" smtClean="0"/>
              <a:t>→ ② </a:t>
            </a:r>
            <a:r>
              <a:rPr lang="en-US" altLang="ko-KR" sz="2000" dirty="0" smtClean="0"/>
              <a:t>Miss</a:t>
            </a:r>
            <a:endParaRPr lang="ko-KR" altLang="en-US" sz="2000" dirty="0" smtClean="0"/>
          </a:p>
        </p:txBody>
      </p:sp>
      <p:pic>
        <p:nvPicPr>
          <p:cNvPr id="833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4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Table of Contents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Programmable Ray Tracing Pipeline</a:t>
            </a:r>
          </a:p>
          <a:p>
            <a:r>
              <a:rPr lang="en-US" dirty="0" smtClean="0"/>
              <a:t>Scene Representation</a:t>
            </a:r>
          </a:p>
          <a:p>
            <a:r>
              <a:rPr lang="en-US" dirty="0" smtClean="0"/>
              <a:t>Compilation and Execution</a:t>
            </a:r>
          </a:p>
          <a:p>
            <a:r>
              <a:rPr lang="en-US" dirty="0" smtClean="0"/>
              <a:t>Applications</a:t>
            </a: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6701" y="5843812"/>
            <a:ext cx="8610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000" dirty="0" smtClean="0"/>
              <a:t>Ray Generation </a:t>
            </a:r>
            <a:r>
              <a:rPr lang="ko-KR" altLang="en-US" sz="2000" dirty="0" smtClean="0"/>
              <a:t>→ ①</a:t>
            </a:r>
            <a:r>
              <a:rPr lang="en-US" altLang="ko-KR" sz="2000" dirty="0" smtClean="0"/>
              <a:t> Bounding Box </a:t>
            </a:r>
            <a:r>
              <a:rPr lang="ko-KR" altLang="en-US" sz="2000" dirty="0" smtClean="0"/>
              <a:t>→ ② </a:t>
            </a:r>
            <a:r>
              <a:rPr lang="en-US" altLang="ko-KR" sz="2000" dirty="0" smtClean="0"/>
              <a:t>Intersection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Closest Hit </a:t>
            </a:r>
            <a:r>
              <a:rPr lang="ko-KR" altLang="en-US" sz="2000" dirty="0" smtClean="0"/>
              <a:t>→ </a:t>
            </a:r>
            <a:r>
              <a:rPr lang="en-US" altLang="ko-KR" sz="2000" dirty="0" smtClean="0"/>
              <a:t>Terminate</a:t>
            </a:r>
            <a:endParaRPr lang="ko-KR" altLang="en-US" sz="2000" dirty="0" smtClean="0"/>
          </a:p>
        </p:txBody>
      </p:sp>
      <p:pic>
        <p:nvPicPr>
          <p:cNvPr id="835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4381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Rationale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Customizable scene representation</a:t>
            </a:r>
          </a:p>
          <a:p>
            <a:pPr lvl="1"/>
            <a:r>
              <a:rPr lang="en-US" altLang="ko-KR" dirty="0" smtClean="0"/>
              <a:t>Bounding box program just has to be conservative</a:t>
            </a:r>
          </a:p>
          <a:p>
            <a:pPr lvl="1"/>
            <a:r>
              <a:rPr lang="en-US" altLang="ko-KR" dirty="0" smtClean="0"/>
              <a:t>Intersection program may handle various mesh representation or procedural one, e.g. fractal</a:t>
            </a:r>
          </a:p>
          <a:p>
            <a:pPr lvl="1"/>
            <a:r>
              <a:rPr lang="en-US" altLang="ko-KR" dirty="0" smtClean="0"/>
              <a:t>Selector visit program will be discussed later</a:t>
            </a:r>
          </a:p>
          <a:p>
            <a:r>
              <a:rPr lang="en-US" altLang="ko-KR" dirty="0" smtClean="0"/>
              <a:t>Why two hit programs?</a:t>
            </a:r>
          </a:p>
          <a:p>
            <a:pPr lvl="1"/>
            <a:r>
              <a:rPr lang="en-US" altLang="ko-KR" dirty="0" smtClean="0"/>
              <a:t>Closest hit program is used for shading</a:t>
            </a:r>
          </a:p>
          <a:p>
            <a:pPr lvl="1"/>
            <a:r>
              <a:rPr lang="en-US" altLang="ko-KR" dirty="0" smtClean="0"/>
              <a:t>Any hit program is used for other complex geometry operations (e.g. shadow ray)</a:t>
            </a:r>
          </a:p>
          <a:p>
            <a:pPr lvl="1"/>
            <a:r>
              <a:rPr lang="en-US" altLang="ko-KR" dirty="0" smtClean="0"/>
              <a:t>Similar but serves different purposes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Rationale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Allows multiple ray generation programs</a:t>
            </a:r>
          </a:p>
          <a:p>
            <a:pPr lvl="1"/>
            <a:r>
              <a:rPr lang="en-US" altLang="ko-KR" dirty="0" smtClean="0"/>
              <a:t>Thus multiple jobs can run in parallel</a:t>
            </a:r>
          </a:p>
          <a:p>
            <a:pPr lvl="1"/>
            <a:r>
              <a:rPr lang="en-US" altLang="ko-KR" dirty="0" smtClean="0"/>
              <a:t>Those can be distinguished by </a:t>
            </a:r>
            <a:r>
              <a:rPr lang="en-US" altLang="ko-KR" i="1" dirty="0" smtClean="0"/>
              <a:t>ray type</a:t>
            </a:r>
          </a:p>
          <a:p>
            <a:pPr lvl="2"/>
            <a:r>
              <a:rPr lang="en-US" altLang="ko-KR" dirty="0" smtClean="0"/>
              <a:t>Also useful for distinguishing shadow 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Scene Representation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Scene Representation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Scene graph</a:t>
            </a:r>
          </a:p>
          <a:p>
            <a:pPr lvl="1"/>
            <a:r>
              <a:rPr lang="en-US" altLang="ko-KR" dirty="0" smtClean="0"/>
              <a:t>Technically directed acyclic graph (DAG)</a:t>
            </a:r>
          </a:p>
          <a:p>
            <a:pPr lvl="1"/>
            <a:r>
              <a:rPr lang="en-US" altLang="ko-KR" dirty="0" smtClean="0"/>
              <a:t>Allows shared nodes (“instancing”)</a:t>
            </a:r>
          </a:p>
          <a:p>
            <a:pPr lvl="1"/>
            <a:r>
              <a:rPr lang="en-US" altLang="ko-KR" dirty="0" smtClean="0"/>
              <a:t>A fraction of the graph may change and can be efficiently updated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Scene Graph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Grouping</a:t>
            </a:r>
          </a:p>
          <a:p>
            <a:pPr lvl="1"/>
            <a:r>
              <a:rPr lang="en-US" altLang="ko-KR" dirty="0" smtClean="0"/>
              <a:t>Group</a:t>
            </a:r>
          </a:p>
          <a:p>
            <a:pPr lvl="2"/>
            <a:r>
              <a:rPr lang="en-US" altLang="ko-KR" dirty="0" smtClean="0"/>
              <a:t>Geometry Group</a:t>
            </a:r>
          </a:p>
          <a:p>
            <a:pPr lvl="1"/>
            <a:r>
              <a:rPr lang="en-US" altLang="ko-KR" dirty="0" smtClean="0"/>
              <a:t>Transform</a:t>
            </a:r>
          </a:p>
          <a:p>
            <a:pPr lvl="1"/>
            <a:r>
              <a:rPr lang="en-US" altLang="ko-KR" dirty="0" smtClean="0"/>
              <a:t>Selector</a:t>
            </a:r>
          </a:p>
          <a:p>
            <a:r>
              <a:rPr lang="en-US" altLang="ko-KR" dirty="0" smtClean="0"/>
              <a:t>Geometry &amp; material objects</a:t>
            </a:r>
          </a:p>
          <a:p>
            <a:pPr lvl="1"/>
            <a:r>
              <a:rPr lang="en-US" altLang="ko-KR" dirty="0" smtClean="0"/>
              <a:t>Geometry Instance</a:t>
            </a:r>
          </a:p>
          <a:p>
            <a:pPr lvl="2"/>
            <a:r>
              <a:rPr lang="en-US" altLang="ko-KR" dirty="0" smtClean="0"/>
              <a:t>Geometry</a:t>
            </a:r>
          </a:p>
          <a:p>
            <a:pPr lvl="2"/>
            <a:r>
              <a:rPr lang="en-US" altLang="ko-KR" dirty="0" smtClean="0"/>
              <a:t>Material</a:t>
            </a:r>
          </a:p>
          <a:p>
            <a:r>
              <a:rPr lang="en-US" altLang="ko-KR" dirty="0" smtClean="0"/>
              <a:t>Acceleration structure</a:t>
            </a:r>
          </a:p>
          <a:p>
            <a:r>
              <a:rPr lang="en-US" altLang="ko-KR" dirty="0" smtClean="0"/>
              <a:t>Associated programs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Scene Graph</a:t>
            </a:r>
            <a:endParaRPr lang="ko-KR" altLang="en-US" dirty="0"/>
          </a:p>
        </p:txBody>
      </p:sp>
      <p:pic>
        <p:nvPicPr>
          <p:cNvPr id="836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1606550"/>
            <a:ext cx="7667625" cy="475297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Grouping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Geometry Group vs. Group</a:t>
            </a:r>
          </a:p>
          <a:p>
            <a:pPr lvl="1"/>
            <a:r>
              <a:rPr lang="en-US" altLang="ko-KR" dirty="0" smtClean="0"/>
              <a:t>Acceleration structure in the group is smaller but more high-level than one in the geometry group</a:t>
            </a:r>
          </a:p>
          <a:p>
            <a:pPr lvl="1"/>
            <a:r>
              <a:rPr lang="en-US" altLang="ko-KR" dirty="0" smtClean="0"/>
              <a:t>Depending on scenes, both can be useful</a:t>
            </a:r>
          </a:p>
          <a:p>
            <a:r>
              <a:rPr lang="en-US" altLang="ko-KR" dirty="0" smtClean="0"/>
              <a:t>Selector</a:t>
            </a:r>
          </a:p>
          <a:p>
            <a:pPr lvl="1"/>
            <a:r>
              <a:rPr lang="en-US" altLang="ko-KR" dirty="0" smtClean="0"/>
              <a:t>Selects one of children by selector visit program</a:t>
            </a:r>
          </a:p>
          <a:p>
            <a:pPr lvl="1"/>
            <a:r>
              <a:rPr lang="en-US" altLang="ko-KR" dirty="0" smtClean="0"/>
              <a:t>Can be used to provide the level of details</a:t>
            </a:r>
          </a:p>
          <a:p>
            <a:pPr lvl="1"/>
            <a:r>
              <a:rPr lang="en-US" altLang="ko-KR" dirty="0" smtClean="0"/>
              <a:t>Recursive scene graph possible with careful use</a:t>
            </a:r>
          </a:p>
          <a:p>
            <a:pPr lvl="2"/>
            <a:r>
              <a:rPr lang="en-US" altLang="ko-KR" dirty="0" smtClean="0"/>
              <a:t>e.g. portals (with the use of Transform node)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Programs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leaf nodes have corresponding programs</a:t>
            </a:r>
          </a:p>
          <a:p>
            <a:pPr lvl="1"/>
            <a:r>
              <a:rPr lang="en-US" altLang="ko-KR" dirty="0" smtClean="0"/>
              <a:t>Geometry: Intersection, Bounding Box</a:t>
            </a:r>
          </a:p>
          <a:p>
            <a:pPr lvl="1"/>
            <a:r>
              <a:rPr lang="en-US" altLang="ko-KR" dirty="0" smtClean="0"/>
              <a:t>Material: Closest Hit, Any Hit</a:t>
            </a:r>
          </a:p>
          <a:p>
            <a:pPr lvl="2"/>
            <a:r>
              <a:rPr lang="en-US" altLang="ko-KR" dirty="0" smtClean="0"/>
              <a:t>Or a list of these, depending on ray type</a:t>
            </a:r>
          </a:p>
          <a:p>
            <a:pPr lvl="1"/>
            <a:r>
              <a:rPr lang="en-US" altLang="ko-KR" dirty="0" err="1" smtClean="0"/>
              <a:t>OptiX</a:t>
            </a:r>
            <a:r>
              <a:rPr lang="en-US" altLang="ko-KR" dirty="0" smtClean="0"/>
              <a:t> does remaining jobs for grouping nodes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Variables and Attributes</a:t>
            </a:r>
          </a:p>
          <a:p>
            <a:pPr lvl="1"/>
            <a:r>
              <a:rPr lang="en-US" altLang="ko-KR" dirty="0" smtClean="0"/>
              <a:t>Associated to nodes</a:t>
            </a:r>
          </a:p>
          <a:p>
            <a:pPr lvl="1"/>
            <a:r>
              <a:rPr lang="en-US" altLang="ko-KR" dirty="0" smtClean="0"/>
              <a:t>Conceptually, inherited from the parent to children</a:t>
            </a:r>
          </a:p>
          <a:p>
            <a:pPr lvl="1"/>
            <a:r>
              <a:rPr lang="en-US" altLang="ko-KR" dirty="0" smtClean="0"/>
              <a:t>Attributes are written by intersection program, but only those from the closest ray are kept</a:t>
            </a:r>
          </a:p>
          <a:p>
            <a:pPr lvl="2"/>
            <a:r>
              <a:rPr lang="en-US" altLang="ko-KR" dirty="0" smtClean="0"/>
              <a:t>Those are only attributes that closest/any hit programs can see</a:t>
            </a:r>
            <a:endParaRPr lang="ko-KR" altLang="en-US" dirty="0" smtClean="0"/>
          </a:p>
          <a:p>
            <a:r>
              <a:rPr lang="en-US" altLang="ko-KR" dirty="0" smtClean="0"/>
              <a:t>Buffers and Textures</a:t>
            </a:r>
          </a:p>
          <a:p>
            <a:pPr lvl="1"/>
            <a:r>
              <a:rPr lang="en-US" altLang="ko-KR" dirty="0" smtClean="0"/>
              <a:t>Used for bulk input/output</a:t>
            </a:r>
          </a:p>
          <a:p>
            <a:pPr lvl="1"/>
            <a:r>
              <a:rPr lang="en-US" altLang="ko-KR" dirty="0" smtClean="0"/>
              <a:t>Atomic output to buffers is guaranteed but no ordering possible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Acceleration Structure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Takes advantage of scene graph</a:t>
            </a:r>
          </a:p>
          <a:p>
            <a:pPr lvl="1"/>
            <a:r>
              <a:rPr lang="en-US" altLang="ko-KR" dirty="0" smtClean="0"/>
              <a:t>When the client marks the updated node,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 only updates a portion of acceleration structure</a:t>
            </a:r>
          </a:p>
          <a:p>
            <a:pPr lvl="1"/>
            <a:r>
              <a:rPr lang="en-US" altLang="ko-KR" dirty="0" smtClean="0"/>
              <a:t>Several tunings are possible (e.g. refit)</a:t>
            </a:r>
          </a:p>
          <a:p>
            <a:pPr lvl="1"/>
            <a:r>
              <a:rPr lang="en-US" altLang="ko-KR" dirty="0" smtClean="0"/>
              <a:t>Acceleration structure itself can be shared</a:t>
            </a:r>
          </a:p>
          <a:p>
            <a:r>
              <a:rPr lang="en-US" altLang="ko-KR" dirty="0" smtClean="0"/>
              <a:t>Several possible acceleration structures</a:t>
            </a:r>
          </a:p>
          <a:p>
            <a:pPr lvl="1"/>
            <a:r>
              <a:rPr lang="en-US" altLang="ko-KR" dirty="0" smtClean="0"/>
              <a:t>Split BVH [</a:t>
            </a:r>
            <a:r>
              <a:rPr lang="en-US" altLang="ko-KR" dirty="0" err="1" smtClean="0"/>
              <a:t>Stich</a:t>
            </a:r>
            <a:r>
              <a:rPr lang="en-US" altLang="ko-KR" dirty="0"/>
              <a:t> </a:t>
            </a:r>
            <a:r>
              <a:rPr lang="en-US" altLang="ko-KR" dirty="0" smtClean="0"/>
              <a:t>et al. 2009]</a:t>
            </a:r>
          </a:p>
          <a:p>
            <a:pPr lvl="1"/>
            <a:r>
              <a:rPr lang="en-US" altLang="ko-KR" dirty="0" smtClean="0"/>
              <a:t>Linear BVH [</a:t>
            </a:r>
            <a:r>
              <a:rPr lang="en-US" altLang="ko-KR" dirty="0" err="1" smtClean="0"/>
              <a:t>Lauterbach</a:t>
            </a:r>
            <a:r>
              <a:rPr lang="en-US" altLang="ko-KR" dirty="0" smtClean="0"/>
              <a:t> et al. 2009]</a:t>
            </a:r>
          </a:p>
          <a:p>
            <a:pPr lvl="1"/>
            <a:r>
              <a:rPr lang="en-US" altLang="ko-KR" dirty="0" smtClean="0"/>
              <a:t>No clear cut: tradeoff between quality and speed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Compilation and Execution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Typical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 Program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Written in CUDA C/C++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5">
              <a:buNone/>
            </a:pPr>
            <a:endParaRPr lang="en-US" altLang="ko-KR" dirty="0" smtClean="0"/>
          </a:p>
          <a:p>
            <a:pPr lvl="4"/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err="1" smtClean="0"/>
              <a:t>rtTrace</a:t>
            </a:r>
            <a:r>
              <a:rPr lang="en-US" altLang="ko-KR" dirty="0" smtClean="0"/>
              <a:t> spawns the new </a:t>
            </a:r>
            <a:r>
              <a:rPr lang="en-US" altLang="ko-KR" dirty="0" smtClean="0"/>
              <a:t>ray, transfers the user payload to and back from </a:t>
            </a:r>
            <a:r>
              <a:rPr lang="en-US" altLang="ko-KR" smtClean="0"/>
              <a:t>other program</a:t>
            </a:r>
            <a:endParaRPr lang="en-US" altLang="ko-KR" dirty="0" smtClean="0"/>
          </a:p>
          <a:p>
            <a:r>
              <a:rPr lang="en-US" altLang="ko-KR" dirty="0" smtClean="0"/>
              <a:t>What can be a problem with this code?</a:t>
            </a:r>
          </a:p>
          <a:p>
            <a:pPr lvl="1"/>
            <a:r>
              <a:rPr lang="en-US" altLang="ko-KR" dirty="0" err="1" smtClean="0">
                <a:solidFill>
                  <a:srgbClr val="FF0000"/>
                </a:solidFill>
              </a:rPr>
              <a:t>rtTrace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will execute other programs, but then the variable </a:t>
            </a:r>
            <a:r>
              <a:rPr lang="en-US" altLang="ko-KR" i="1" dirty="0" err="1" smtClean="0">
                <a:solidFill>
                  <a:srgbClr val="FF0000"/>
                </a:solidFill>
              </a:rPr>
              <a:t>i</a:t>
            </a:r>
            <a:r>
              <a:rPr lang="en-US" altLang="ko-KR" dirty="0" smtClean="0">
                <a:solidFill>
                  <a:srgbClr val="FF0000"/>
                </a:solidFill>
              </a:rPr>
              <a:t> will be lost!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558" y="2019300"/>
            <a:ext cx="772519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using namespace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optix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for 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&lt; 5; ++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  Ray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make_Ray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(make_float3(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, 0, 0),</a:t>
            </a:r>
            <a:br>
              <a:rPr lang="en-US" altLang="ko-KR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                     make_float3(0, 0, 1),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                     0, 1e-4f, RT_DEFAULT_MAX);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UserPayloadStruct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payload;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rtTrace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top_object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, ray, payload);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ko-KR" alt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1352550" y="3924300"/>
            <a:ext cx="5238750" cy="2667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Typical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 Program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Not difficult in normal C/C++ code</a:t>
            </a:r>
          </a:p>
          <a:p>
            <a:pPr lvl="1"/>
            <a:r>
              <a:rPr lang="en-US" altLang="ko-KR" dirty="0" smtClean="0"/>
              <a:t>Just store registers to the temporary memory</a:t>
            </a:r>
          </a:p>
          <a:p>
            <a:r>
              <a:rPr lang="en-US" altLang="ko-KR" dirty="0" smtClean="0"/>
              <a:t>How about GPUs?</a:t>
            </a:r>
          </a:p>
          <a:p>
            <a:pPr lvl="1"/>
            <a:r>
              <a:rPr lang="en-US" altLang="ko-KR" dirty="0" smtClean="0"/>
              <a:t>The caller and </a:t>
            </a:r>
            <a:r>
              <a:rPr lang="en-US" altLang="ko-KR" dirty="0" err="1" smtClean="0"/>
              <a:t>callee</a:t>
            </a:r>
            <a:r>
              <a:rPr lang="en-US" altLang="ko-KR" dirty="0" smtClean="0"/>
              <a:t> may run in different threads</a:t>
            </a:r>
          </a:p>
          <a:p>
            <a:pPr lvl="1"/>
            <a:r>
              <a:rPr lang="en-US" altLang="ko-KR" dirty="0" smtClean="0"/>
              <a:t>When the </a:t>
            </a:r>
            <a:r>
              <a:rPr lang="en-US" altLang="ko-KR" dirty="0" err="1" smtClean="0"/>
              <a:t>callee</a:t>
            </a:r>
            <a:r>
              <a:rPr lang="en-US" altLang="ko-KR" dirty="0" smtClean="0"/>
              <a:t> returns the caller may run in other thread than the original one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Transformation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" y="1466850"/>
            <a:ext cx="572464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using namespace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optix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endParaRPr lang="en-US" altLang="ko-KR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loop: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Ray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make_Ray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(...);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UserPayloadStruct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payload;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rtTrace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top_object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, ray, payload);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++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if 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&lt; 5)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loop;</a:t>
            </a:r>
          </a:p>
          <a:p>
            <a:pPr algn="l"/>
            <a:r>
              <a:rPr lang="en-US" altLang="ko-KR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mainloop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Transformation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" y="1466850"/>
            <a:ext cx="572464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using namespace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optix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endParaRPr lang="en-US" altLang="ko-KR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loop: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Ray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make_Ray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(...);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UserPayloadStruct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payload;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push 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rtTrace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top_object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, ray, payload);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pop 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++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if 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&lt; 5)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loop;</a:t>
            </a:r>
          </a:p>
          <a:p>
            <a:pPr algn="l"/>
            <a:r>
              <a:rPr lang="en-US" altLang="ko-KR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mainloop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ko-KR" alt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Transformation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" y="1466850"/>
            <a:ext cx="6494085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using namespace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optix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endParaRPr lang="en-US" altLang="ko-KR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state1: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Ray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make_Ray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(...);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UserPayloadStruct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payload;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push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rtTrace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top_object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, ray, payload);</a:t>
            </a:r>
          </a:p>
          <a:p>
            <a:pPr algn="l"/>
            <a:endParaRPr lang="en-US" altLang="ko-KR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state2: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pop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++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if (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&lt; 5)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mainloop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en-US" altLang="ko-KR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Ray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make_Ray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(...);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UserPayloadStruct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payload;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push </a:t>
            </a:r>
            <a:r>
              <a:rPr lang="en-US" altLang="ko-KR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/>
            <a:r>
              <a:rPr lang="en-US" altLang="ko-KR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goto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rtTrace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2000" b="1" dirty="0" err="1" smtClean="0">
                <a:latin typeface="Courier New" pitchFamily="49" charset="0"/>
                <a:cs typeface="Courier New" pitchFamily="49" charset="0"/>
              </a:rPr>
              <a:t>top_object</a:t>
            </a:r>
            <a:r>
              <a:rPr lang="en-US" altLang="ko-KR" sz="2000" b="1" dirty="0" smtClean="0">
                <a:latin typeface="Courier New" pitchFamily="49" charset="0"/>
                <a:cs typeface="Courier New" pitchFamily="49" charset="0"/>
              </a:rPr>
              <a:t>, ray, payload);</a:t>
            </a:r>
            <a:endParaRPr lang="ko-KR" altLang="en-US" sz="2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Continuation!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OptiX</a:t>
            </a:r>
            <a:r>
              <a:rPr lang="en-US" altLang="ko-KR" dirty="0" smtClean="0"/>
              <a:t> compiler determines what variable has to be stored (</a:t>
            </a:r>
            <a:r>
              <a:rPr lang="en-US" altLang="ko-KR" i="1" dirty="0" smtClean="0"/>
              <a:t>backward data analysis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Transforms the control flow into a form of </a:t>
            </a:r>
            <a:r>
              <a:rPr lang="en-US" altLang="ko-KR" i="1" dirty="0" smtClean="0"/>
              <a:t>state machine</a:t>
            </a:r>
          </a:p>
          <a:p>
            <a:r>
              <a:rPr lang="en-US" altLang="ko-KR" dirty="0" smtClean="0"/>
              <a:t>…Which is further optimized to the minimal number of states (</a:t>
            </a:r>
            <a:r>
              <a:rPr lang="en-US" altLang="ko-KR" i="1" dirty="0" smtClean="0"/>
              <a:t>irreducible</a:t>
            </a:r>
            <a:r>
              <a:rPr lang="en-US" altLang="ko-KR" dirty="0" smtClean="0"/>
              <a:t> control flow)</a:t>
            </a:r>
          </a:p>
          <a:p>
            <a:r>
              <a:rPr lang="en-US" altLang="ko-KR" dirty="0" smtClean="0"/>
              <a:t>This kind of transformation is called </a:t>
            </a:r>
            <a:r>
              <a:rPr lang="en-US" altLang="ko-KR" i="1" dirty="0" smtClean="0"/>
              <a:t>continuation</a:t>
            </a:r>
            <a:r>
              <a:rPr lang="en-US" altLang="ko-KR" dirty="0" smtClean="0"/>
              <a:t> in the PL community</a:t>
            </a:r>
          </a:p>
          <a:p>
            <a:pPr lvl="1"/>
            <a:r>
              <a:rPr lang="en-US" altLang="ko-KR" dirty="0" smtClean="0"/>
              <a:t>“GOTO in the functional programming language”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Domain-specific Compilation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Lots of </a:t>
            </a:r>
            <a:r>
              <a:rPr lang="en-US" altLang="ko-KR" dirty="0" err="1" smtClean="0"/>
              <a:t>magics</a:t>
            </a:r>
            <a:endParaRPr lang="en-US" altLang="ko-KR" dirty="0"/>
          </a:p>
          <a:p>
            <a:pPr lvl="1"/>
            <a:r>
              <a:rPr lang="en-US" altLang="ko-KR" dirty="0" err="1" smtClean="0"/>
              <a:t>rtTrace</a:t>
            </a:r>
            <a:r>
              <a:rPr lang="en-US" altLang="ko-KR" dirty="0" smtClean="0"/>
              <a:t> is not a function call, but a marker for state transition</a:t>
            </a:r>
          </a:p>
          <a:p>
            <a:pPr lvl="1"/>
            <a:r>
              <a:rPr lang="en-US" altLang="ko-KR" dirty="0" smtClean="0"/>
              <a:t>Global “variables” have to be transferred along different programs</a:t>
            </a:r>
          </a:p>
          <a:p>
            <a:pPr lvl="1"/>
            <a:r>
              <a:rPr lang="en-US" altLang="ko-KR" dirty="0" smtClean="0"/>
              <a:t>A mix of host (CPU-side) programs and device (GPU-side) programs</a:t>
            </a:r>
          </a:p>
          <a:p>
            <a:r>
              <a:rPr lang="en-US" altLang="ko-KR" dirty="0" smtClean="0"/>
              <a:t>Lots of optimization opportunity</a:t>
            </a:r>
          </a:p>
          <a:p>
            <a:pPr lvl="1"/>
            <a:r>
              <a:rPr lang="en-US" altLang="ko-KR" dirty="0" smtClean="0"/>
              <a:t>Mostly read-only; except for attributes and buffers</a:t>
            </a:r>
          </a:p>
          <a:p>
            <a:pPr lvl="1"/>
            <a:r>
              <a:rPr lang="en-US" altLang="ko-KR" dirty="0" smtClean="0"/>
              <a:t>This is a </a:t>
            </a:r>
            <a:r>
              <a:rPr lang="en-US" altLang="ko-KR" i="1" dirty="0" smtClean="0"/>
              <a:t>blessing</a:t>
            </a:r>
            <a:r>
              <a:rPr lang="en-US" altLang="ko-KR" dirty="0" smtClean="0"/>
              <a:t> in the compiler aspect</a:t>
            </a:r>
            <a:r>
              <a:rPr lang="en-US" altLang="ko-KR" dirty="0" smtClean="0"/>
              <a:t>!</a:t>
            </a:r>
          </a:p>
          <a:p>
            <a:r>
              <a:rPr lang="en-US" altLang="ko-KR" dirty="0" smtClean="0"/>
              <a:t>Optimization passes are implemented as transformations from the internal code (PTX) to the another internal code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Execution Model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Current approach: </a:t>
            </a:r>
            <a:r>
              <a:rPr lang="en-US" altLang="ko-KR" i="1" dirty="0" err="1" smtClean="0"/>
              <a:t>Megakernel</a:t>
            </a:r>
            <a:endParaRPr lang="en-US" altLang="ko-KR" i="1" dirty="0" smtClean="0"/>
          </a:p>
          <a:p>
            <a:pPr lvl="1"/>
            <a:r>
              <a:rPr lang="en-US" altLang="ko-KR" dirty="0" smtClean="0"/>
              <a:t>A monolithic code combined from individual user programs</a:t>
            </a:r>
          </a:p>
          <a:p>
            <a:pPr lvl="1"/>
            <a:r>
              <a:rPr lang="en-US" altLang="ko-KR" dirty="0" smtClean="0"/>
              <a:t>State machine model with fine-grained scheduler</a:t>
            </a:r>
          </a:p>
          <a:p>
            <a:r>
              <a:rPr lang="en-US" altLang="ko-KR" dirty="0" smtClean="0"/>
              <a:t>Other execution model is also possible</a:t>
            </a:r>
          </a:p>
          <a:p>
            <a:pPr lvl="1"/>
            <a:r>
              <a:rPr lang="en-US" altLang="ko-KR" dirty="0" smtClean="0"/>
              <a:t>Since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 doesn’t depend on a particular execution order</a:t>
            </a:r>
          </a:p>
          <a:p>
            <a:pPr lvl="1"/>
            <a:r>
              <a:rPr lang="en-US" altLang="ko-KR" dirty="0" smtClean="0"/>
              <a:t>E.g. Streaming execution model [Gribble and </a:t>
            </a:r>
            <a:r>
              <a:rPr lang="en-US" altLang="ko-KR" dirty="0" err="1" smtClean="0"/>
              <a:t>Ramani</a:t>
            </a:r>
            <a:r>
              <a:rPr lang="en-US" altLang="ko-KR" dirty="0" smtClean="0"/>
              <a:t> 2008]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Ray Tracing Matters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i="1" dirty="0" smtClean="0"/>
              <a:t>“Ray tracing may be the future of rendering—it’s definitely part of the future at least.”</a:t>
            </a:r>
          </a:p>
          <a:p>
            <a:pPr algn="r">
              <a:lnSpc>
                <a:spcPct val="100000"/>
              </a:lnSpc>
              <a:buNone/>
            </a:pPr>
            <a:r>
              <a:rPr lang="en-US" altLang="ko-KR" sz="1800" i="1" dirty="0" smtClean="0"/>
              <a:t>David Kirk, NVIDIA</a:t>
            </a:r>
            <a:br>
              <a:rPr lang="en-US" altLang="ko-KR" sz="1800" i="1" dirty="0" smtClean="0"/>
            </a:br>
            <a:endParaRPr lang="en-US" altLang="ko-KR" sz="1800" i="1" dirty="0" smtClean="0"/>
          </a:p>
          <a:p>
            <a:pPr algn="r">
              <a:lnSpc>
                <a:spcPct val="50000"/>
              </a:lnSpc>
              <a:buNone/>
            </a:pPr>
            <a:r>
              <a:rPr lang="en-US" altLang="ko-KR" sz="1800" b="0" dirty="0" smtClean="0"/>
              <a:t>From PC Perspective Interview</a:t>
            </a:r>
          </a:p>
          <a:p>
            <a:pPr algn="r">
              <a:lnSpc>
                <a:spcPct val="50000"/>
              </a:lnSpc>
              <a:buNone/>
            </a:pPr>
            <a:r>
              <a:rPr lang="en-US" altLang="ko-KR" sz="1800" b="0" dirty="0" smtClean="0">
                <a:hlinkClick r:id="rId2"/>
              </a:rPr>
              <a:t>http://www.pcper.com/article.php?aid=530</a:t>
            </a:r>
            <a:endParaRPr lang="ko-KR" altLang="en-US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Applications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Usage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Have been adopted to variety of algorithms</a:t>
            </a:r>
          </a:p>
          <a:p>
            <a:pPr lvl="1"/>
            <a:r>
              <a:rPr lang="en-US" altLang="ko-KR" dirty="0" err="1" smtClean="0"/>
              <a:t>Whitted</a:t>
            </a:r>
            <a:r>
              <a:rPr lang="en-US" altLang="ko-KR" dirty="0" smtClean="0"/>
              <a:t>-style ray tracing</a:t>
            </a:r>
          </a:p>
          <a:p>
            <a:pPr lvl="1"/>
            <a:r>
              <a:rPr lang="en-US" altLang="ko-KR" dirty="0" smtClean="0"/>
              <a:t>Monte Carlo path tracing [</a:t>
            </a:r>
            <a:r>
              <a:rPr lang="en-US" altLang="ko-KR" dirty="0" err="1" smtClean="0"/>
              <a:t>Kajiya</a:t>
            </a:r>
            <a:r>
              <a:rPr lang="en-US" altLang="ko-KR" dirty="0" smtClean="0"/>
              <a:t> 1986]</a:t>
            </a:r>
          </a:p>
          <a:p>
            <a:pPr lvl="1"/>
            <a:r>
              <a:rPr lang="en-US" altLang="ko-KR" dirty="0" smtClean="0"/>
              <a:t>Image Space Photon Mapping [McGuire and </a:t>
            </a:r>
            <a:r>
              <a:rPr lang="en-US" altLang="ko-KR" dirty="0" err="1" smtClean="0"/>
              <a:t>Luebke</a:t>
            </a:r>
            <a:r>
              <a:rPr lang="en-US" altLang="ko-KR" dirty="0" smtClean="0"/>
              <a:t> 2009]</a:t>
            </a:r>
          </a:p>
          <a:p>
            <a:r>
              <a:rPr lang="en-US" altLang="ko-KR" dirty="0" smtClean="0"/>
              <a:t>Also useful for other algorithms:</a:t>
            </a:r>
          </a:p>
          <a:p>
            <a:pPr lvl="1"/>
            <a:r>
              <a:rPr lang="en-US" altLang="ko-KR" dirty="0" smtClean="0"/>
              <a:t>Collision detection</a:t>
            </a:r>
            <a:endParaRPr lang="ko-KR" alt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Flexibility comes with some (not much) cost:</a:t>
            </a:r>
            <a:endParaRPr lang="ko-KR" altLang="en-US" dirty="0"/>
          </a:p>
        </p:txBody>
      </p:sp>
      <p:pic>
        <p:nvPicPr>
          <p:cNvPr id="838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425" y="2014538"/>
            <a:ext cx="7677150" cy="389572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3350" y="5910263"/>
            <a:ext cx="6660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dirty="0" smtClean="0"/>
              <a:t>* Comparison with hand-optimized GPU ray tracer [</a:t>
            </a:r>
            <a:r>
              <a:rPr lang="en-US" altLang="ko-KR" sz="1600" dirty="0" err="1" smtClean="0"/>
              <a:t>Aila</a:t>
            </a:r>
            <a:r>
              <a:rPr lang="en-US" altLang="ko-KR" sz="1600" dirty="0" smtClean="0"/>
              <a:t> and </a:t>
            </a:r>
            <a:r>
              <a:rPr lang="en-US" altLang="ko-KR" sz="1600" dirty="0" err="1" smtClean="0"/>
              <a:t>Laine</a:t>
            </a:r>
            <a:r>
              <a:rPr lang="en-US" altLang="ko-KR" sz="1600" dirty="0" smtClean="0"/>
              <a:t> 2009]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Still a lot faster than CPU-based ray tracer:</a:t>
            </a:r>
            <a:endParaRPr lang="ko-KR" altLang="en-US" dirty="0"/>
          </a:p>
        </p:txBody>
      </p:sp>
      <p:pic>
        <p:nvPicPr>
          <p:cNvPr id="839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2014539"/>
            <a:ext cx="7519987" cy="3826268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3351" y="5834063"/>
            <a:ext cx="763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600" dirty="0" smtClean="0"/>
              <a:t>* Comparison with CPU-based ISPM engine [McGuire and </a:t>
            </a:r>
            <a:r>
              <a:rPr lang="en-US" altLang="ko-KR" sz="1600" dirty="0" err="1" smtClean="0"/>
              <a:t>Luebke</a:t>
            </a:r>
            <a:r>
              <a:rPr lang="en-US" altLang="ko-KR" sz="1600" dirty="0" smtClean="0"/>
              <a:t> 2009], at HD 1080p resolution with same local illumination and global gather passes in OpenGL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</a:t>
            </a:r>
            <a:r>
              <a:rPr lang="en-US" altLang="ko-KR" i="1" dirty="0" smtClean="0"/>
              <a:t>Design Garage</a:t>
            </a:r>
            <a:r>
              <a:rPr lang="en-US" altLang="ko-KR" dirty="0" smtClean="0"/>
              <a:t> demo: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Runs in real time with smaller resolution</a:t>
            </a:r>
            <a:endParaRPr lang="ko-KR" altLang="en-US" dirty="0"/>
          </a:p>
        </p:txBody>
      </p:sp>
      <p:pic>
        <p:nvPicPr>
          <p:cNvPr id="840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9700" y="2181225"/>
            <a:ext cx="6324600" cy="165735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09700" y="3857625"/>
            <a:ext cx="4929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dirty="0" smtClean="0"/>
              <a:t>* HD 1080p, 910,000 triangles with various features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Videos!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Classical </a:t>
            </a:r>
            <a:r>
              <a:rPr lang="en-US" altLang="ko-KR" dirty="0" err="1" smtClean="0"/>
              <a:t>Whitted</a:t>
            </a:r>
            <a:r>
              <a:rPr lang="en-US" altLang="ko-KR" dirty="0"/>
              <a:t> </a:t>
            </a:r>
            <a:r>
              <a:rPr lang="en-US" altLang="ko-KR" dirty="0" smtClean="0"/>
              <a:t>scene</a:t>
            </a:r>
          </a:p>
          <a:p>
            <a:pPr lvl="1"/>
            <a:r>
              <a:rPr lang="en-US" altLang="ko-KR" dirty="0" smtClean="0">
                <a:hlinkClick r:id="rId2"/>
              </a:rPr>
              <a:t>http://youtube.com/watch?v=zuovwcamZNc</a:t>
            </a:r>
            <a:endParaRPr lang="en-US" altLang="ko-KR" dirty="0" smtClean="0"/>
          </a:p>
          <a:p>
            <a:r>
              <a:rPr lang="en-US" altLang="ko-KR" dirty="0" smtClean="0"/>
              <a:t>Procedurally generated geometry</a:t>
            </a:r>
          </a:p>
          <a:p>
            <a:pPr lvl="1"/>
            <a:r>
              <a:rPr lang="en-US" altLang="ko-KR" dirty="0" smtClean="0">
                <a:hlinkClick r:id="rId3"/>
              </a:rPr>
              <a:t>http://youtube.com/watch?v=_jD0qSAsvr4</a:t>
            </a:r>
            <a:endParaRPr lang="en-US" altLang="ko-KR" dirty="0" smtClean="0"/>
          </a:p>
          <a:p>
            <a:r>
              <a:rPr lang="en-US" altLang="ko-KR" dirty="0" smtClean="0"/>
              <a:t>Real-time path tracing demo</a:t>
            </a:r>
          </a:p>
          <a:p>
            <a:pPr lvl="1"/>
            <a:r>
              <a:rPr lang="en-US" altLang="ko-KR" dirty="0" smtClean="0">
                <a:hlinkClick r:id="rId4"/>
              </a:rPr>
              <a:t>http://youtube.com/watch?v=i8F_48nyW90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Limitations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Buffer mechanism is not flexible enough</a:t>
            </a:r>
          </a:p>
          <a:p>
            <a:pPr lvl="1"/>
            <a:r>
              <a:rPr lang="en-US" altLang="ko-KR" dirty="0" smtClean="0"/>
              <a:t>Dynamic memory allocation may be required</a:t>
            </a:r>
          </a:p>
          <a:p>
            <a:r>
              <a:rPr lang="en-US" altLang="ko-KR" dirty="0" smtClean="0"/>
              <a:t>No customizable acceleration structures</a:t>
            </a:r>
          </a:p>
          <a:p>
            <a:pPr lvl="1"/>
            <a:r>
              <a:rPr lang="en-US" altLang="ko-KR" dirty="0" smtClean="0"/>
              <a:t>A performance problem with procedural geometry</a:t>
            </a:r>
          </a:p>
          <a:p>
            <a:pPr lvl="1"/>
            <a:r>
              <a:rPr lang="en-US" altLang="ko-KR" dirty="0" smtClean="0"/>
              <a:t>Current SBVH/LBVH only supports triangle data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OptiX</a:t>
            </a:r>
            <a:r>
              <a:rPr lang="en-US" altLang="ko-KR" dirty="0" smtClean="0"/>
              <a:t>: A General Purpose Ray Tracing Engine (SIGGRAPH 2010)</a:t>
            </a:r>
            <a:br>
              <a:rPr lang="en-US" altLang="ko-KR" dirty="0" smtClean="0"/>
            </a:br>
            <a:r>
              <a:rPr lang="en-US" altLang="ko-KR" sz="2000" dirty="0" smtClean="0">
                <a:hlinkClick r:id="rId2"/>
              </a:rPr>
              <a:t>http://graphics.cs.williams.edu/papers/OptiXSIGGRAPH10/Parker10OptiX.pdf</a:t>
            </a:r>
            <a:endParaRPr lang="en-US" altLang="ko-KR" sz="2000" dirty="0" smtClean="0"/>
          </a:p>
          <a:p>
            <a:r>
              <a:rPr lang="en-US" altLang="ko-KR" dirty="0" smtClean="0"/>
              <a:t>Interactive ray tracing with the NVIDIA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 engine (SIGGRAPH 2009 presentation)</a:t>
            </a:r>
            <a:br>
              <a:rPr lang="en-US" altLang="ko-KR" dirty="0" smtClean="0"/>
            </a:br>
            <a:r>
              <a:rPr lang="en-US" altLang="ko-KR" sz="2000" dirty="0" smtClean="0">
                <a:hlinkClick r:id="rId3"/>
              </a:rPr>
              <a:t>http://developer.download.nvidia.com/presentations/2009/SIGGRAPH/Siggraph-OptiX-2009.pdf</a:t>
            </a:r>
            <a:endParaRPr lang="en-US" altLang="ko-KR" sz="2000" dirty="0"/>
          </a:p>
          <a:p>
            <a:r>
              <a:rPr lang="en-US" altLang="ko-KR" dirty="0" smtClean="0"/>
              <a:t>Spatial Splits in Bounding Volume Hierarchies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sz="2000" dirty="0" smtClean="0">
                <a:hlinkClick r:id="rId4"/>
              </a:rPr>
              <a:t>http://www.highperformancegraphics.org/previous/www_2009/presentations/stich-spatial.pdf</a:t>
            </a:r>
            <a:endParaRPr lang="en-US" altLang="ko-KR" sz="2000" dirty="0" smtClean="0"/>
          </a:p>
          <a:p>
            <a:r>
              <a:rPr lang="en-US" altLang="ko-KR" dirty="0" smtClean="0"/>
              <a:t>NVIDIA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 website (for screenshots)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Thank you!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Prior Works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Many ray tracing engines are based on parallel architectures:</a:t>
            </a:r>
          </a:p>
          <a:p>
            <a:pPr lvl="1"/>
            <a:r>
              <a:rPr lang="en-US" altLang="ko-KR" dirty="0" smtClean="0"/>
              <a:t>Highly parallel supercomputers</a:t>
            </a:r>
          </a:p>
          <a:p>
            <a:pPr lvl="1"/>
            <a:r>
              <a:rPr lang="en-US" altLang="ko-KR" dirty="0" smtClean="0"/>
              <a:t>SIMD</a:t>
            </a:r>
          </a:p>
          <a:p>
            <a:pPr lvl="1"/>
            <a:r>
              <a:rPr lang="en-US" altLang="ko-KR" dirty="0" smtClean="0"/>
              <a:t>GPU (CUDA)</a:t>
            </a:r>
          </a:p>
          <a:p>
            <a:r>
              <a:rPr lang="en-US" altLang="ko-KR" dirty="0" smtClean="0"/>
              <a:t>Some ray tracing engines also support flexible pipeline:</a:t>
            </a:r>
          </a:p>
          <a:p>
            <a:pPr lvl="1"/>
            <a:r>
              <a:rPr lang="en-US" altLang="ko-KR" dirty="0" smtClean="0"/>
              <a:t>RPU [</a:t>
            </a:r>
            <a:r>
              <a:rPr lang="en-US" altLang="ko-KR" dirty="0" err="1" smtClean="0"/>
              <a:t>Woop</a:t>
            </a:r>
            <a:r>
              <a:rPr lang="en-US" altLang="ko-KR" dirty="0"/>
              <a:t> </a:t>
            </a:r>
            <a:r>
              <a:rPr lang="en-US" altLang="ko-KR" dirty="0" smtClean="0"/>
              <a:t>et al. 2005] </a:t>
            </a:r>
          </a:p>
          <a:p>
            <a:pPr lvl="1"/>
            <a:r>
              <a:rPr lang="en-US" altLang="ko-KR" dirty="0" smtClean="0"/>
              <a:t>Caustic Graphic [</a:t>
            </a:r>
            <a:r>
              <a:rPr lang="en-US" altLang="ko-KR" dirty="0" err="1" smtClean="0"/>
              <a:t>Causstic</a:t>
            </a:r>
            <a:r>
              <a:rPr lang="en-US" altLang="ko-KR" dirty="0" smtClean="0"/>
              <a:t> Graphics 2009]</a:t>
            </a:r>
          </a:p>
          <a:p>
            <a:pPr lvl="1"/>
            <a:r>
              <a:rPr lang="en-US" altLang="ko-KR" dirty="0" err="1" smtClean="0"/>
              <a:t>OpenRT</a:t>
            </a:r>
            <a:r>
              <a:rPr lang="en-US" altLang="ko-KR" dirty="0" smtClean="0"/>
              <a:t> [Dietrich et al. 2003]</a:t>
            </a:r>
          </a:p>
          <a:p>
            <a:pPr lvl="1"/>
            <a:r>
              <a:rPr lang="en-US" altLang="ko-KR" dirty="0" smtClean="0"/>
              <a:t>Several interactive systems like Manta, Razor,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Prior Works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Prior approaches were:</a:t>
            </a:r>
          </a:p>
          <a:p>
            <a:pPr lvl="1"/>
            <a:r>
              <a:rPr lang="en-US" altLang="ko-KR" dirty="0" smtClean="0"/>
              <a:t>Not </a:t>
            </a:r>
            <a:r>
              <a:rPr lang="en-US" altLang="ko-KR" dirty="0" smtClean="0"/>
              <a:t>enough </a:t>
            </a:r>
            <a:r>
              <a:rPr lang="en-US" altLang="ko-KR" dirty="0" smtClean="0"/>
              <a:t>general </a:t>
            </a:r>
            <a:r>
              <a:rPr lang="en-US" altLang="ko-KR" dirty="0" smtClean="0"/>
              <a:t>(e.g. </a:t>
            </a:r>
            <a:r>
              <a:rPr lang="en-US" altLang="ko-KR" dirty="0" err="1" smtClean="0"/>
              <a:t>OpenRT</a:t>
            </a:r>
            <a:r>
              <a:rPr lang="en-US" altLang="ko-KR" dirty="0" smtClean="0"/>
              <a:t>);</a:t>
            </a:r>
          </a:p>
          <a:p>
            <a:pPr lvl="1"/>
            <a:r>
              <a:rPr lang="en-US" altLang="ko-KR" dirty="0" smtClean="0"/>
              <a:t>Or based on special chips (e.g. RPU)</a:t>
            </a:r>
          </a:p>
          <a:p>
            <a:r>
              <a:rPr lang="en-US" altLang="ko-KR" dirty="0" smtClean="0"/>
              <a:t>None of them gives the consumer-level ray tracing engine!</a:t>
            </a:r>
          </a:p>
          <a:p>
            <a:r>
              <a:rPr lang="en-US" altLang="ko-KR" dirty="0" err="1" smtClean="0"/>
              <a:t>OptiX</a:t>
            </a:r>
            <a:r>
              <a:rPr lang="en-US" altLang="ko-KR" dirty="0" smtClean="0"/>
              <a:t> falls under both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is </a:t>
            </a:r>
            <a:r>
              <a:rPr lang="en-US" altLang="ko-KR" dirty="0" err="1" smtClean="0"/>
              <a:t>OptiX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 general purpose ray tracing engine</a:t>
            </a:r>
          </a:p>
          <a:p>
            <a:r>
              <a:rPr lang="en-US" altLang="ko-KR" dirty="0" smtClean="0"/>
              <a:t>Flexible, user-programmable pipeline</a:t>
            </a:r>
          </a:p>
          <a:p>
            <a:pPr lvl="1"/>
            <a:r>
              <a:rPr lang="en-US" altLang="ko-KR" dirty="0" smtClean="0"/>
              <a:t>Most ray tracing algorithms can be mapped into </a:t>
            </a:r>
            <a:r>
              <a:rPr lang="en-US" altLang="ko-KR" dirty="0" smtClean="0"/>
              <a:t>it</a:t>
            </a:r>
          </a:p>
          <a:p>
            <a:r>
              <a:rPr lang="en-US" altLang="ko-KR" dirty="0" smtClean="0"/>
              <a:t>Maps </a:t>
            </a:r>
            <a:r>
              <a:rPr lang="en-US" altLang="ko-KR" dirty="0" smtClean="0"/>
              <a:t>user programs to </a:t>
            </a:r>
            <a:r>
              <a:rPr lang="en-US" altLang="ko-KR" dirty="0" smtClean="0"/>
              <a:t>GPUs</a:t>
            </a:r>
          </a:p>
          <a:p>
            <a:pPr lvl="1"/>
            <a:r>
              <a:rPr lang="en-US" altLang="ko-KR" dirty="0" smtClean="0"/>
              <a:t>Based on </a:t>
            </a:r>
            <a:r>
              <a:rPr lang="en-US" altLang="ko-KR" dirty="0" smtClean="0"/>
              <a:t>NVIDIA CUDA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User programs only handle one ray at a time</a:t>
            </a:r>
          </a:p>
          <a:p>
            <a:pPr lvl="1"/>
            <a:r>
              <a:rPr lang="en-US" altLang="ko-KR" dirty="0" smtClean="0"/>
              <a:t>No additional code for parallelism</a:t>
            </a:r>
          </a:p>
          <a:p>
            <a:r>
              <a:rPr lang="en-US" altLang="ko-KR" dirty="0" smtClean="0"/>
              <a:t>Supports an efficient scene representation</a:t>
            </a:r>
          </a:p>
          <a:p>
            <a:pPr lvl="1"/>
            <a:r>
              <a:rPr lang="en-US" altLang="ko-KR" dirty="0" smtClean="0"/>
              <a:t>A scene graph with acceleration structures</a:t>
            </a:r>
          </a:p>
          <a:p>
            <a:pPr lvl="1"/>
            <a:r>
              <a:rPr lang="en-US" altLang="ko-KR" dirty="0" smtClean="0"/>
              <a:t>Can be updated in-place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Some Nice Looking Results</a:t>
            </a:r>
            <a:endParaRPr lang="ko-KR" altLang="en-US" dirty="0"/>
          </a:p>
        </p:txBody>
      </p:sp>
      <p:pic>
        <p:nvPicPr>
          <p:cNvPr id="824322" name="Picture 2" descr="Engi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1712912"/>
            <a:ext cx="3955539" cy="2230438"/>
          </a:xfrm>
          <a:prstGeom prst="rect">
            <a:avLst/>
          </a:prstGeom>
          <a:noFill/>
        </p:spPr>
      </p:pic>
      <p:pic>
        <p:nvPicPr>
          <p:cNvPr id="824324" name="Picture 4" descr="Jul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3787" y="2828131"/>
            <a:ext cx="4050475" cy="2230438"/>
          </a:xfrm>
          <a:prstGeom prst="rect">
            <a:avLst/>
          </a:prstGeom>
          <a:noFill/>
        </p:spPr>
      </p:pic>
      <p:pic>
        <p:nvPicPr>
          <p:cNvPr id="824326" name="Picture 6" descr="Bugat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9025" y="3943350"/>
            <a:ext cx="4050475" cy="22304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1659" y="6173788"/>
            <a:ext cx="43042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From  </a:t>
            </a:r>
            <a:r>
              <a:rPr lang="en-US" altLang="ko-KR" sz="1600" dirty="0" smtClean="0">
                <a:hlinkClick r:id="rId5"/>
              </a:rPr>
              <a:t>http://www.nvidia.com/object/optix.html</a:t>
            </a:r>
            <a:endParaRPr lang="ko-KR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Programmable Ray Tracing Pipeline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사용자 지정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19643</TotalTime>
  <Pages>3</Pages>
  <Words>1473</Words>
  <Application>Microsoft Office PowerPoint</Application>
  <PresentationFormat>화면 슬라이드 쇼(4:3)</PresentationFormat>
  <Paragraphs>276</Paragraphs>
  <Slides>48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untitled 1</vt:lpstr>
      <vt:lpstr>슬라이드 1</vt:lpstr>
      <vt:lpstr>Table of Contents</vt:lpstr>
      <vt:lpstr>Overview</vt:lpstr>
      <vt:lpstr>Ray Tracing Matters</vt:lpstr>
      <vt:lpstr>Prior Works</vt:lpstr>
      <vt:lpstr>Prior Works</vt:lpstr>
      <vt:lpstr>What is OptiX?</vt:lpstr>
      <vt:lpstr>Some Nice Looking Results</vt:lpstr>
      <vt:lpstr>Programmable Ray Tracing Pipeline</vt:lpstr>
      <vt:lpstr>Refactoring</vt:lpstr>
      <vt:lpstr>Refactoring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Rationale</vt:lpstr>
      <vt:lpstr>Rationale</vt:lpstr>
      <vt:lpstr>Scene Representation</vt:lpstr>
      <vt:lpstr>Scene Representation</vt:lpstr>
      <vt:lpstr>Scene Graph</vt:lpstr>
      <vt:lpstr>Scene Graph</vt:lpstr>
      <vt:lpstr>Grouping</vt:lpstr>
      <vt:lpstr>Programs</vt:lpstr>
      <vt:lpstr>Data</vt:lpstr>
      <vt:lpstr>Acceleration Structure</vt:lpstr>
      <vt:lpstr>Compilation and Execution</vt:lpstr>
      <vt:lpstr>Typical OptiX Program</vt:lpstr>
      <vt:lpstr>Typical OptiX Program</vt:lpstr>
      <vt:lpstr>Transformation</vt:lpstr>
      <vt:lpstr>Transformation</vt:lpstr>
      <vt:lpstr>Transformation</vt:lpstr>
      <vt:lpstr>Continuation!</vt:lpstr>
      <vt:lpstr>Domain-specific Compilation</vt:lpstr>
      <vt:lpstr>Execution Model</vt:lpstr>
      <vt:lpstr>Applications</vt:lpstr>
      <vt:lpstr>Usage</vt:lpstr>
      <vt:lpstr>Performance</vt:lpstr>
      <vt:lpstr>Performance</vt:lpstr>
      <vt:lpstr>Performance</vt:lpstr>
      <vt:lpstr>Videos!</vt:lpstr>
      <vt:lpstr>Current Limitations</vt:lpstr>
      <vt:lpstr>References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Your User Name</cp:lastModifiedBy>
  <cp:revision>1872</cp:revision>
  <cp:lastPrinted>1998-03-18T16:08:13Z</cp:lastPrinted>
  <dcterms:created xsi:type="dcterms:W3CDTF">1998-03-18T13:44:31Z</dcterms:created>
  <dcterms:modified xsi:type="dcterms:W3CDTF">2010-11-11T02:30:03Z</dcterms:modified>
</cp:coreProperties>
</file>